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3480-15" TargetMode="External"/><Relationship Id="rId2" Type="http://schemas.openxmlformats.org/officeDocument/2006/relationships/hyperlink" Target="https://zakon.rada.gov.ua/laws/show/1560-1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zakon.rada.gov.ua/laws/show/2664-1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85728"/>
            <a:ext cx="7772400" cy="2214578"/>
          </a:xfrm>
        </p:spPr>
        <p:txBody>
          <a:bodyPr>
            <a:normAutofit/>
          </a:bodyPr>
          <a:lstStyle/>
          <a:p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Кафедра </a:t>
            </a: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менеджменту </a:t>
            </a: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і адміністрування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2714620"/>
            <a:ext cx="7929618" cy="571504"/>
          </a:xfrm>
        </p:spPr>
        <p:txBody>
          <a:bodyPr>
            <a:normAutofit fontScale="92500"/>
          </a:bodyPr>
          <a:lstStyle/>
          <a:p>
            <a:r>
              <a:rPr lang="uk-UA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“УПРАВЛІННЯ ІНВЕСТИЦІЙНИМ ПОРТФЕЛЕМ”</a:t>
            </a:r>
            <a:endParaRPr lang="ru-RU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500166" y="2214554"/>
            <a:ext cx="6400800" cy="1638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57290" y="2571744"/>
            <a:ext cx="6400800" cy="1638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571604" y="3643314"/>
            <a:ext cx="6400800" cy="200026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Галузь знань </a:t>
            </a:r>
            <a:r>
              <a:rPr kumimoji="0" lang="uk-UA" sz="2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07</a:t>
            </a:r>
            <a:r>
              <a:rPr kumimoji="0" lang="uk-UA" sz="22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Управління та адміністрування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uk-UA" sz="2200" b="1" baseline="0" dirty="0" smtClean="0">
                <a:latin typeface="Times New Roman" pitchFamily="18" charset="0"/>
                <a:cs typeface="Times New Roman" pitchFamily="18" charset="0"/>
              </a:rPr>
              <a:t>Спеціальність 073 Менеджмент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200" b="1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Ступінь вищої освіти </a:t>
            </a:r>
            <a:r>
              <a:rPr kumimoji="0" lang="uk-UA" sz="22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бакалавр</a:t>
            </a:r>
            <a:endParaRPr kumimoji="0" lang="en-US" sz="2200" b="1" i="0" u="sng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2200" b="1" u="sng" baseline="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200" b="1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Херсон</a:t>
            </a:r>
            <a:endParaRPr kumimoji="0" lang="ru-RU" sz="2200" b="1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858180" cy="1143008"/>
          </a:xfrm>
        </p:spPr>
        <p:txBody>
          <a:bodyPr>
            <a:normAutofit/>
          </a:bodyPr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Предмет вивчення навчальної дисципліни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виступають інвестиційні ринки, а також фондовий ринок і практичні аспекти здійснення інвестиційних операцій та управління інвестиційними процесами, методологія формування і управління інвестиційним портфелем. 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14348" y="1357298"/>
            <a:ext cx="7929618" cy="12858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Мета дисципліни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– надання студентам теоретичних і методологічних знань та практичних навичок з портфельного інвестування, аналізу інвестиційного ринку, вибору і аналізу інвестиційних інструментів, для вирішення конкретних задач формування й ефективного управління інвестиційним портфелем фірми, компанії (підприємства, корпорації, організації – надалі компанії).</a:t>
            </a:r>
            <a:endParaRPr kumimoji="0" lang="uk-UA" sz="16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57224" y="3214686"/>
            <a:ext cx="7772400" cy="23272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2643182"/>
            <a:ext cx="792961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Завдання навчальної дисципліни: </a:t>
            </a:r>
          </a:p>
          <a:p>
            <a:pPr algn="just">
              <a:buFontTx/>
              <a:buChar char="-"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визначити основні функції і механізм функціонування інвестиційного ринку, а також фондового ринку, основних учасників, методів і способів здійснення фінансових інвестицій, формування і управління інвестиційним портфелем; </a:t>
            </a:r>
          </a:p>
          <a:p>
            <a:pPr algn="just">
              <a:buFontTx/>
              <a:buChar char="-"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опанувати основні фінансові й економічні категорії – «інвестиційний ринок», «фінансові інвестиції», «реальні інвестиції», «методи оцінювання інвестиційної привабливості інвестиційних об’єктів та інструментів»; </a:t>
            </a:r>
          </a:p>
          <a:p>
            <a:pPr algn="just">
              <a:buFontTx/>
              <a:buChar char="-"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ознайомитись з теоретичними і методологічними засадами формування, оптимізації й управління інвестиційним портфелем; організацією збирання необхідної інформації для аналізу і вибору фінансових інструментів і стратегій їх управління, методологією формування грошових потоків і оцінки ефективності інвестицій, методами визначення ефективності щодо прийняття рішень доцільності вибору інвестиційних об’єктів та інструментів; методами визначення ризиків фінансових і реальних інвестиційних інструментів, об’єктів і механізмів їх зменшення; способами і підходами управління ризиками інвестування в цінні папери та інші активи. 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2857520"/>
          </a:xfrm>
        </p:spPr>
        <p:txBody>
          <a:bodyPr>
            <a:normAutofit fontScale="90000"/>
          </a:bodyPr>
          <a:lstStyle/>
          <a:p>
            <a:pPr marL="342900" indent="-342900" algn="l"/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700" b="1" dirty="0" smtClean="0">
                <a:latin typeface="Times New Roman" pitchFamily="18" charset="0"/>
                <a:cs typeface="Times New Roman" pitchFamily="18" charset="0"/>
              </a:rPr>
              <a:t>Компетентності 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здобувачів ступеня вищої освіти бакалавр з навчальної дисципліни: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Здатність 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застосовувати знання у практичних 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ситуаціях.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Здатність 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вчитися і оволодівати сучасними 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знаннями з управління інвестиційним портфелем.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Здатність 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до проведення досліджень на відповідному рівні.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Здатність 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визначати та описувати характеристики організації.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Здатність 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аналізувати результати діяльності 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організації у сфері портфельних інвестицій, зіставляти 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їх з факторами впливу зовнішнього та внутрішнього середовища.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Здатність 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визначати перспективи розвитку організації.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Здатність 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планувати діяльність організації та управляти 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часом.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Здатність 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аналізувати й структурувати проблеми організації, формувати обґрунтовані 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>рішення з розподілу інвестиційних коштів.</a:t>
            </a:r>
            <a:r>
              <a:rPr lang="uk-UA" sz="1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 dirty="0" smtClean="0">
                <a:latin typeface="Times New Roman" pitchFamily="18" charset="0"/>
                <a:cs typeface="Times New Roman" pitchFamily="18" charset="0"/>
              </a:rPr>
            </a:b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71472" y="4000504"/>
            <a:ext cx="8229600" cy="2214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28596" y="3357562"/>
            <a:ext cx="8229600" cy="31432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indent="3429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tabLst>
                <a:tab pos="571500" algn="l"/>
              </a:tabLst>
            </a:pPr>
            <a:r>
              <a:rPr lang="uk-UA" sz="15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Програмні результати навчання:</a:t>
            </a:r>
          </a:p>
          <a:p>
            <a:pPr algn="just"/>
            <a:r>
              <a:rPr lang="uk-UA" sz="1500" dirty="0" smtClean="0">
                <a:latin typeface="Times New Roman" pitchFamily="18" charset="0"/>
                <a:cs typeface="Times New Roman" pitchFamily="18" charset="0"/>
              </a:rPr>
              <a:t>- Демонструвати навички виявлення проблем та обґрунтування управлінських рішень у портфельному інвестуванні. 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1500" dirty="0" smtClean="0">
                <a:latin typeface="Times New Roman" pitchFamily="18" charset="0"/>
                <a:cs typeface="Times New Roman" pitchFamily="18" charset="0"/>
              </a:rPr>
              <a:t>- Описувати зміст функціональних сфер діяльності організації. 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1500" dirty="0" smtClean="0">
                <a:latin typeface="Times New Roman" pitchFamily="18" charset="0"/>
                <a:cs typeface="Times New Roman" pitchFamily="18" charset="0"/>
              </a:rPr>
              <a:t>- Виявляти навички пошуку, збирання та аналізу інформації, розрахунку показників для обґрунтування управлінських рішень з розподілу інвестиційних ресурсів.</a:t>
            </a:r>
          </a:p>
          <a:p>
            <a:pPr algn="just"/>
            <a:r>
              <a:rPr lang="uk-UA" sz="1500" dirty="0" smtClean="0">
                <a:latin typeface="Times New Roman" pitchFamily="18" charset="0"/>
                <a:cs typeface="Times New Roman" pitchFamily="18" charset="0"/>
              </a:rPr>
              <a:t>- Застосовувати методи менеджменту для забезпечення ефективності діяльності організації у формуванні інвестиційного портфеля. 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1500" dirty="0" smtClean="0">
                <a:latin typeface="Times New Roman" pitchFamily="18" charset="0"/>
                <a:cs typeface="Times New Roman" pitchFamily="18" charset="0"/>
              </a:rPr>
              <a:t>- Оцінювати правові, соціальні та економічні наслідки функціонування організації. 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1500" dirty="0" smtClean="0">
                <a:latin typeface="Times New Roman" pitchFamily="18" charset="0"/>
                <a:cs typeface="Times New Roman" pitchFamily="18" charset="0"/>
              </a:rPr>
              <a:t>- Демонструвати навички самостійної роботи, гнучкого мислення, відкритості до нових знань, бути критичним і самокритичним. 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1500" dirty="0" smtClean="0">
                <a:latin typeface="Times New Roman" pitchFamily="18" charset="0"/>
                <a:cs typeface="Times New Roman" pitchFamily="18" charset="0"/>
              </a:rPr>
              <a:t>- Виконувати дослідження індивідуально та/або в групі під керівництвом лідера. </a:t>
            </a:r>
          </a:p>
          <a:p>
            <a:endParaRPr kumimoji="0" lang="ru-RU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71472" y="285729"/>
            <a:ext cx="7772400" cy="571504"/>
          </a:xfrm>
        </p:spPr>
        <p:txBody>
          <a:bodyPr>
            <a:normAutofit/>
          </a:bodyPr>
          <a:lstStyle/>
          <a:p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Перелік тем: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85786" y="785794"/>
            <a:ext cx="7929618" cy="5643602"/>
          </a:xfrm>
        </p:spPr>
        <p:txBody>
          <a:bodyPr>
            <a:norm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Теоретичні основи управління інвестиційним портфелем.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Інвестиції як механізм управління компанією.</a:t>
            </a:r>
            <a:endParaRPr lang="uk-UA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Прийняття інвестиційних рішень в умовах визначеності та невизначеності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Фондовий ринок як механізм залучення інвестиційних коштів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Суб’єкти </a:t>
            </a: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 об’єкти управління інвестиційною діяльністю.</a:t>
            </a:r>
            <a:endParaRPr lang="uk-UA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Види інвестиційних фондів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Інвестори </a:t>
            </a: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міжнародному інвестиційному </a:t>
            </a: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ринку.</a:t>
            </a:r>
            <a:endParaRPr lang="uk-UA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Управління </a:t>
            </a: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інвестиційною діяльністю міжнародних </a:t>
            </a: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корпорацій.</a:t>
            </a:r>
            <a:endParaRPr lang="uk-UA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Фінансове забезпечення </a:t>
            </a: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інвестування.</a:t>
            </a:r>
            <a:endParaRPr lang="uk-UA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Цінні папери як інструмент залучення інвестицій.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Основні засади формування інвестиційного портфеля.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Фінансовий аналіз інвестиційного </a:t>
            </a: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портфеля.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Управління фінансовими інвестиційними ризиками.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 оцінювання </a:t>
            </a: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інвестиційних </a:t>
            </a: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ризиків.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Аналіз об’єктів та інструментів фінансового інвестування для формування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інвестиційного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портфеля</a:t>
            </a: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Фінансово-інвестиційний аналіз суб’єктів господарювання.</a:t>
            </a:r>
            <a:endParaRPr lang="uk-UA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Бюджетування </a:t>
            </a: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 аналіз грошових потоків інвестиційного </a:t>
            </a: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проекту.</a:t>
            </a:r>
            <a:endParaRPr lang="uk-UA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Аналіз </a:t>
            </a: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ринку фінансових </a:t>
            </a: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інвестицій.</a:t>
            </a:r>
            <a:endParaRPr lang="uk-UA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Управління </a:t>
            </a: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фінансовими інвестиціями </a:t>
            </a: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підприємства.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Стратегії управління інвестиційним портфелем.</a:t>
            </a:r>
            <a:endParaRPr lang="uk-UA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Стратегічна </a:t>
            </a: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оцінка ефективності </a:t>
            </a: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інвестиційного портфеля.</a:t>
            </a:r>
            <a:endParaRPr lang="uk-UA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uk-UA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uk-UA" dirty="0" smtClean="0"/>
              <a:t>Рекомендована література: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lnSpcReduction="10000"/>
          </a:bodyPr>
          <a:lstStyle/>
          <a:p>
            <a:pPr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Бланк І. А.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інвестиційного менеджменту: у 2 т. – 2-ге вид.,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перероб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– К.: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Ельга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Ніка-Центр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2009. – 144 с.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AutoNum type="arabicPeriod"/>
            </a:pP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Гуторов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О.І. Інвестування: Навчальний посібник / О.І.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Гуторов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Харк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. нац.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аграр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. ун-т. – Х., 2003. – 293 с.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AutoNum type="arabicPeriod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Дука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А. П.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практика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інвестиційної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Інвестування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– 2-ге вид. – К.: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Каравела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2012. – 432 с.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«Про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інвестиційну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Електронний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ресурс]. – Режим доступу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https://zakon.rada.gov.ua/laws/show/1560-12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«Про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цінні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папери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фондовий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ринок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Електронний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ресурс]. – Режим доступу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https://zakon.rada.gov.ua/laws/show/3480-15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«Про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державне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ринків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Електронний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ресурс]. – Режим доступу: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https://zakon.rada.gov.ua/laws/show/2664-14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AutoNum type="arabicPeriod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Портфельне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інвестування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/ О. Г. Шевченко, Т. В.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Майорова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О. М. Юркевич, С. В. Урванцева, О. А.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Островська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 ред.: О. Г. Шевченко, Т. В.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Майорова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 ДВНЗ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Київ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нац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екон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ун-т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В.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Гетьмана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». – К. 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КНЕУ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2010. – 408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AutoNum type="arabicPeriod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Цінні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папери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/ В. Д. Базилевич, К. С. Базилевич, О. В. Баженова та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.; ред.: В. Д. Базилевич;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Київ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нац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ун-т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Т.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Шевченка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– К. :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2011. – 1095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AutoNum type="arabicPeriod"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775</Words>
  <PresentationFormat>Экран (4:3)</PresentationFormat>
  <Paragraphs>55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Міністерство освіти і науки України Херсонський державний університет Факультет економіки та менеджменту Кафедра менеджменту і адміністрування</vt:lpstr>
      <vt:lpstr>Предмет вивчення навчальної дисципліни виступають інвестиційні ринки, а також фондовий ринок і практичні аспекти здійснення інвестиційних операцій та управління інвестиційними процесами, методологія формування і управління інвестиційним портфелем. </vt:lpstr>
      <vt:lpstr> Компетентності здобувачів ступеня вищої освіти бакалавр з навчальної дисципліни: - Здатність застосовувати знання у практичних ситуаціях. - Здатність вчитися і оволодівати сучасними знаннями з управління інвестиційним портфелем.  - Здатність до проведення досліджень на відповідному рівні.  - Здатність визначати та описувати характеристики організації.  - Здатність аналізувати результати діяльності організації у сфері портфельних інвестицій, зіставляти їх з факторами впливу зовнішнього та внутрішнього середовища.  - Здатність визначати перспективи розвитку організації.  - Здатність планувати діяльність організації та управляти часом.  - Здатність аналізувати й структурувати проблеми організації, формувати обґрунтовані рішення з розподілу інвестиційних коштів. </vt:lpstr>
      <vt:lpstr>Перелік тем:</vt:lpstr>
      <vt:lpstr>Рекомендована література: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GARRY</dc:creator>
  <cp:lastModifiedBy>GARRY</cp:lastModifiedBy>
  <cp:revision>20</cp:revision>
  <dcterms:created xsi:type="dcterms:W3CDTF">2020-06-05T19:57:12Z</dcterms:created>
  <dcterms:modified xsi:type="dcterms:W3CDTF">2020-06-05T20:57:40Z</dcterms:modified>
</cp:coreProperties>
</file>